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</p:sldIdLst>
  <p:sldSz cx="10693400" cy="7556500"/>
  <p:notesSz cx="6858000" cy="9144000"/>
  <p:embeddedFontLst>
    <p:embeddedFont>
      <p:font typeface="League Spartan" panose="020B0604020202020204" charset="0"/>
      <p:regular r:id="rId6"/>
      <p:bold r:id="rId7"/>
    </p:embeddedFont>
    <p:embeddedFont>
      <p:font typeface="Arimo" panose="020B0604020202020204" charset="0"/>
      <p:regular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Arimo Bold" panose="020B0604020202020204" charset="0"/>
      <p:regular r:id="rId13"/>
      <p:bold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 autoAdjust="0"/>
    <p:restoredTop sz="94626" autoAdjust="0"/>
  </p:normalViewPr>
  <p:slideViewPr>
    <p:cSldViewPr>
      <p:cViewPr varScale="1">
        <p:scale>
          <a:sx n="78" d="100"/>
          <a:sy n="78" d="100"/>
        </p:scale>
        <p:origin x="139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4.fntdata"/><Relationship Id="rId14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" name="Table 61">
            <a:extLst>
              <a:ext uri="{FF2B5EF4-FFF2-40B4-BE49-F238E27FC236}">
                <a16:creationId xmlns:a16="http://schemas.microsoft.com/office/drawing/2014/main" id="{5BFEFC7D-EC20-3BB8-0D9B-92AE469340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8412222"/>
              </p:ext>
            </p:extLst>
          </p:nvPr>
        </p:nvGraphicFramePr>
        <p:xfrm>
          <a:off x="337589" y="1841083"/>
          <a:ext cx="10071720" cy="49566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78620">
                  <a:extLst>
                    <a:ext uri="{9D8B030D-6E8A-4147-A177-3AD203B41FA5}">
                      <a16:colId xmlns:a16="http://schemas.microsoft.com/office/drawing/2014/main" val="370300273"/>
                    </a:ext>
                  </a:extLst>
                </a:gridCol>
                <a:gridCol w="1678620">
                  <a:extLst>
                    <a:ext uri="{9D8B030D-6E8A-4147-A177-3AD203B41FA5}">
                      <a16:colId xmlns:a16="http://schemas.microsoft.com/office/drawing/2014/main" val="1981510173"/>
                    </a:ext>
                  </a:extLst>
                </a:gridCol>
                <a:gridCol w="1678620">
                  <a:extLst>
                    <a:ext uri="{9D8B030D-6E8A-4147-A177-3AD203B41FA5}">
                      <a16:colId xmlns:a16="http://schemas.microsoft.com/office/drawing/2014/main" val="3049421221"/>
                    </a:ext>
                  </a:extLst>
                </a:gridCol>
                <a:gridCol w="1678620">
                  <a:extLst>
                    <a:ext uri="{9D8B030D-6E8A-4147-A177-3AD203B41FA5}">
                      <a16:colId xmlns:a16="http://schemas.microsoft.com/office/drawing/2014/main" val="391242717"/>
                    </a:ext>
                  </a:extLst>
                </a:gridCol>
                <a:gridCol w="1678620">
                  <a:extLst>
                    <a:ext uri="{9D8B030D-6E8A-4147-A177-3AD203B41FA5}">
                      <a16:colId xmlns:a16="http://schemas.microsoft.com/office/drawing/2014/main" val="4294830240"/>
                    </a:ext>
                  </a:extLst>
                </a:gridCol>
                <a:gridCol w="1678620">
                  <a:extLst>
                    <a:ext uri="{9D8B030D-6E8A-4147-A177-3AD203B41FA5}">
                      <a16:colId xmlns:a16="http://schemas.microsoft.com/office/drawing/2014/main" val="4095282709"/>
                    </a:ext>
                  </a:extLst>
                </a:gridCol>
              </a:tblGrid>
              <a:tr h="1239158">
                <a:tc>
                  <a:txBody>
                    <a:bodyPr/>
                    <a:lstStyle/>
                    <a:p>
                      <a:endParaRPr lang="en-GB" dirty="0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n w="25400">
                            <a:noFill/>
                          </a:ln>
                        </a:rPr>
                        <a:t>Roast Beef &amp; Gravy</a:t>
                      </a:r>
                    </a:p>
                    <a:p>
                      <a:r>
                        <a:rPr lang="en-GB" sz="1100" dirty="0" smtClean="0">
                          <a:ln w="25400">
                            <a:noFill/>
                          </a:ln>
                        </a:rPr>
                        <a:t>Diced Swede</a:t>
                      </a:r>
                      <a:r>
                        <a:rPr lang="en-GB" sz="1100" baseline="0" dirty="0" smtClean="0">
                          <a:ln w="25400">
                            <a:noFill/>
                          </a:ln>
                        </a:rPr>
                        <a:t> &amp; Turnip</a:t>
                      </a:r>
                    </a:p>
                    <a:p>
                      <a:r>
                        <a:rPr lang="en-GB" sz="1100" baseline="0" dirty="0" smtClean="0">
                          <a:ln w="25400">
                            <a:noFill/>
                          </a:ln>
                        </a:rPr>
                        <a:t>Mashed/Roasted Potatoes</a:t>
                      </a:r>
                    </a:p>
                    <a:p>
                      <a:endParaRPr lang="en-GB" sz="1100" baseline="0" dirty="0" smtClean="0">
                        <a:ln w="25400">
                          <a:noFill/>
                        </a:ln>
                      </a:endParaRPr>
                    </a:p>
                    <a:p>
                      <a:r>
                        <a:rPr lang="en-GB" sz="1100" baseline="0" dirty="0" err="1" smtClean="0">
                          <a:ln w="25400">
                            <a:noFill/>
                          </a:ln>
                        </a:rPr>
                        <a:t>Krispie</a:t>
                      </a:r>
                      <a:r>
                        <a:rPr lang="en-GB" sz="1100" baseline="0" dirty="0" smtClean="0">
                          <a:ln w="25400">
                            <a:noFill/>
                          </a:ln>
                        </a:rPr>
                        <a:t> Squares</a:t>
                      </a:r>
                      <a:endParaRPr lang="en-GB" sz="1100" dirty="0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n w="25400">
                            <a:noFill/>
                          </a:ln>
                        </a:rPr>
                        <a:t>Chicken</a:t>
                      </a:r>
                      <a:r>
                        <a:rPr lang="en-GB" sz="1100" baseline="0" dirty="0" smtClean="0">
                          <a:ln w="25400">
                            <a:noFill/>
                          </a:ln>
                        </a:rPr>
                        <a:t> </a:t>
                      </a:r>
                      <a:r>
                        <a:rPr lang="en-GB" sz="1100" baseline="0" dirty="0" err="1" smtClean="0">
                          <a:ln w="25400">
                            <a:noFill/>
                          </a:ln>
                        </a:rPr>
                        <a:t>Goujons</a:t>
                      </a:r>
                      <a:endParaRPr lang="en-GB" sz="1100" baseline="0" dirty="0" smtClean="0">
                        <a:ln w="25400">
                          <a:noFill/>
                        </a:ln>
                      </a:endParaRPr>
                    </a:p>
                    <a:p>
                      <a:r>
                        <a:rPr lang="en-GB" sz="1100" baseline="0" dirty="0" smtClean="0">
                          <a:ln w="25400">
                            <a:noFill/>
                          </a:ln>
                        </a:rPr>
                        <a:t>Baked Beans</a:t>
                      </a:r>
                    </a:p>
                    <a:p>
                      <a:r>
                        <a:rPr lang="en-GB" sz="1100" baseline="0" dirty="0" smtClean="0">
                          <a:ln w="25400">
                            <a:noFill/>
                          </a:ln>
                        </a:rPr>
                        <a:t>Chips</a:t>
                      </a:r>
                    </a:p>
                    <a:p>
                      <a:endParaRPr lang="en-GB" sz="1100" baseline="0" dirty="0" smtClean="0">
                        <a:ln w="25400">
                          <a:noFill/>
                        </a:ln>
                      </a:endParaRPr>
                    </a:p>
                    <a:p>
                      <a:endParaRPr lang="en-GB" sz="1100" baseline="0" dirty="0" smtClean="0">
                        <a:ln w="25400">
                          <a:noFill/>
                        </a:ln>
                      </a:endParaRPr>
                    </a:p>
                    <a:p>
                      <a:r>
                        <a:rPr lang="en-GB" sz="1100" baseline="0" dirty="0" smtClean="0">
                          <a:ln w="25400">
                            <a:noFill/>
                          </a:ln>
                        </a:rPr>
                        <a:t>Frozen Fruit Yoghurts</a:t>
                      </a:r>
                      <a:endParaRPr lang="en-GB" sz="1100" dirty="0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7166468"/>
                  </a:ext>
                </a:extLst>
              </a:tr>
              <a:tr h="1239158">
                <a:tc>
                  <a:txBody>
                    <a:bodyPr/>
                    <a:lstStyle/>
                    <a:p>
                      <a:endParaRPr lang="en-GB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n w="25400">
                            <a:noFill/>
                          </a:ln>
                        </a:rPr>
                        <a:t>Pepperoni</a:t>
                      </a:r>
                      <a:r>
                        <a:rPr lang="en-GB" sz="1100" baseline="0" dirty="0" smtClean="0">
                          <a:ln w="25400">
                            <a:noFill/>
                          </a:ln>
                        </a:rPr>
                        <a:t> Pizza</a:t>
                      </a:r>
                    </a:p>
                    <a:p>
                      <a:r>
                        <a:rPr lang="en-GB" sz="1100" baseline="0" dirty="0" smtClean="0">
                          <a:ln w="25400">
                            <a:noFill/>
                          </a:ln>
                        </a:rPr>
                        <a:t>Sweetcorn</a:t>
                      </a:r>
                    </a:p>
                    <a:p>
                      <a:r>
                        <a:rPr lang="en-GB" sz="1100" baseline="0" dirty="0" smtClean="0">
                          <a:ln w="25400">
                            <a:noFill/>
                          </a:ln>
                        </a:rPr>
                        <a:t>Oven Roasted Garlic &amp; Paprika Wedges</a:t>
                      </a:r>
                    </a:p>
                    <a:p>
                      <a:endParaRPr lang="en-GB" sz="1100" baseline="0" dirty="0" smtClean="0">
                        <a:ln w="25400">
                          <a:noFill/>
                        </a:ln>
                      </a:endParaRPr>
                    </a:p>
                    <a:p>
                      <a:r>
                        <a:rPr lang="en-GB" sz="1100" baseline="0" dirty="0" smtClean="0">
                          <a:ln w="25400">
                            <a:noFill/>
                          </a:ln>
                        </a:rPr>
                        <a:t>Jaffa Cake Pots</a:t>
                      </a:r>
                      <a:endParaRPr lang="en-GB" sz="1100" dirty="0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8670819"/>
                  </a:ext>
                </a:extLst>
              </a:tr>
              <a:tr h="1239158">
                <a:tc>
                  <a:txBody>
                    <a:bodyPr/>
                    <a:lstStyle/>
                    <a:p>
                      <a:endParaRPr lang="en-GB" dirty="0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8789268"/>
                  </a:ext>
                </a:extLst>
              </a:tr>
              <a:tr h="1239158">
                <a:tc>
                  <a:txBody>
                    <a:bodyPr/>
                    <a:lstStyle/>
                    <a:p>
                      <a:endParaRPr lang="en-GB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 w="25400">
                          <a:noFill/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97189"/>
                  </a:ext>
                </a:extLst>
              </a:tr>
            </a:tbl>
          </a:graphicData>
        </a:graphic>
      </p:graphicFrame>
      <p:grpSp>
        <p:nvGrpSpPr>
          <p:cNvPr id="6" name="Group 6"/>
          <p:cNvGrpSpPr/>
          <p:nvPr/>
        </p:nvGrpSpPr>
        <p:grpSpPr>
          <a:xfrm>
            <a:off x="772222" y="1191841"/>
            <a:ext cx="2312944" cy="465969"/>
            <a:chOff x="0" y="0"/>
            <a:chExt cx="1148127" cy="23130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148127" cy="231303"/>
            </a:xfrm>
            <a:custGeom>
              <a:avLst/>
              <a:gdLst/>
              <a:ahLst/>
              <a:cxnLst/>
              <a:rect l="l" t="t" r="r" b="b"/>
              <a:pathLst>
                <a:path w="1148127" h="231303">
                  <a:moveTo>
                    <a:pt x="0" y="0"/>
                  </a:moveTo>
                  <a:lnTo>
                    <a:pt x="1148127" y="0"/>
                  </a:lnTo>
                  <a:lnTo>
                    <a:pt x="1148127" y="231303"/>
                  </a:lnTo>
                  <a:lnTo>
                    <a:pt x="0" y="23130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84843" y="1191841"/>
            <a:ext cx="2312944" cy="465969"/>
            <a:chOff x="0" y="0"/>
            <a:chExt cx="1148127" cy="231304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148127" cy="231303"/>
            </a:xfrm>
            <a:custGeom>
              <a:avLst/>
              <a:gdLst/>
              <a:ahLst/>
              <a:cxnLst/>
              <a:rect l="l" t="t" r="r" b="b"/>
              <a:pathLst>
                <a:path w="1148127" h="231303">
                  <a:moveTo>
                    <a:pt x="0" y="0"/>
                  </a:moveTo>
                  <a:lnTo>
                    <a:pt x="1148127" y="0"/>
                  </a:lnTo>
                  <a:lnTo>
                    <a:pt x="1148127" y="231303"/>
                  </a:lnTo>
                  <a:lnTo>
                    <a:pt x="0" y="23130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1" name="Freeform 11"/>
          <p:cNvSpPr/>
          <p:nvPr/>
        </p:nvSpPr>
        <p:spPr>
          <a:xfrm>
            <a:off x="597155" y="-167566"/>
            <a:ext cx="7240344" cy="1631652"/>
          </a:xfrm>
          <a:custGeom>
            <a:avLst/>
            <a:gdLst/>
            <a:ahLst/>
            <a:cxnLst/>
            <a:rect l="l" t="t" r="r" b="b"/>
            <a:pathLst>
              <a:path w="7240344" h="1631652">
                <a:moveTo>
                  <a:pt x="0" y="0"/>
                </a:moveTo>
                <a:lnTo>
                  <a:pt x="7240344" y="0"/>
                </a:lnTo>
                <a:lnTo>
                  <a:pt x="7240344" y="1631652"/>
                </a:lnTo>
                <a:lnTo>
                  <a:pt x="0" y="16316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0981" r="-13276" b="-37847"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12" name="TextBox 12"/>
          <p:cNvSpPr txBox="1"/>
          <p:nvPr/>
        </p:nvSpPr>
        <p:spPr>
          <a:xfrm>
            <a:off x="7352914" y="1530444"/>
            <a:ext cx="1090645" cy="204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25"/>
              </a:lnSpc>
              <a:spcBef>
                <a:spcPct val="0"/>
              </a:spcBef>
            </a:pPr>
            <a:r>
              <a:rPr lang="en-US" sz="1232" dirty="0">
                <a:solidFill>
                  <a:srgbClr val="141944"/>
                </a:solidFill>
                <a:latin typeface="League Spartan"/>
              </a:rPr>
              <a:t>THURSDAY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2317234" y="1530441"/>
            <a:ext cx="1090645" cy="204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25"/>
              </a:lnSpc>
              <a:spcBef>
                <a:spcPct val="0"/>
              </a:spcBef>
            </a:pPr>
            <a:r>
              <a:rPr lang="en-US" sz="1232" dirty="0">
                <a:solidFill>
                  <a:srgbClr val="141944"/>
                </a:solidFill>
                <a:latin typeface="League Spartan"/>
              </a:rPr>
              <a:t>MONDAY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993081" y="1530442"/>
            <a:ext cx="1090645" cy="204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25"/>
              </a:lnSpc>
              <a:spcBef>
                <a:spcPct val="0"/>
              </a:spcBef>
            </a:pPr>
            <a:r>
              <a:rPr lang="en-US" sz="1232" dirty="0">
                <a:solidFill>
                  <a:srgbClr val="141944"/>
                </a:solidFill>
                <a:latin typeface="League Spartan"/>
              </a:rPr>
              <a:t>TUESDAY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5668928" y="1530444"/>
            <a:ext cx="1090645" cy="204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25"/>
              </a:lnSpc>
              <a:spcBef>
                <a:spcPct val="0"/>
              </a:spcBef>
            </a:pPr>
            <a:r>
              <a:rPr lang="en-US" sz="1232" dirty="0">
                <a:solidFill>
                  <a:srgbClr val="141944"/>
                </a:solidFill>
                <a:latin typeface="League Spartan"/>
              </a:rPr>
              <a:t>WEDNESDAY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9020623" y="1530443"/>
            <a:ext cx="1090645" cy="204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25"/>
              </a:lnSpc>
              <a:spcBef>
                <a:spcPct val="0"/>
              </a:spcBef>
            </a:pPr>
            <a:r>
              <a:rPr lang="en-US" sz="1232" dirty="0">
                <a:solidFill>
                  <a:srgbClr val="141944"/>
                </a:solidFill>
                <a:latin typeface="League Spartan"/>
              </a:rPr>
              <a:t>FRIDAY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87558" y="1530441"/>
            <a:ext cx="1353333" cy="2109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725"/>
              </a:lnSpc>
              <a:spcBef>
                <a:spcPct val="0"/>
              </a:spcBef>
            </a:pPr>
            <a:r>
              <a:rPr lang="en-US" sz="1232" dirty="0">
                <a:solidFill>
                  <a:srgbClr val="141944"/>
                </a:solidFill>
                <a:latin typeface="League Spartan"/>
              </a:rPr>
              <a:t>WEEKS SERVED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445984" y="2038221"/>
            <a:ext cx="1437301" cy="8976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19 February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18 March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15 April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13 May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10 June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2 September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30 September</a:t>
            </a:r>
            <a:endParaRPr lang="en-US" sz="700" dirty="0">
              <a:solidFill>
                <a:srgbClr val="000000"/>
              </a:solidFill>
              <a:latin typeface="Arimo Bold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445574" y="3288575"/>
            <a:ext cx="1437302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26 February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25 March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22 April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20 May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17 June 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9 September</a:t>
            </a:r>
            <a:endParaRPr lang="en-US" sz="700" dirty="0">
              <a:solidFill>
                <a:srgbClr val="000000"/>
              </a:solidFill>
              <a:latin typeface="Arimo Bold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445574" y="4560864"/>
            <a:ext cx="1440277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4 March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1 April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29 April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27 May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24 June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16 September</a:t>
            </a:r>
          </a:p>
        </p:txBody>
      </p:sp>
      <p:sp>
        <p:nvSpPr>
          <p:cNvPr id="27" name="Freeform 27"/>
          <p:cNvSpPr/>
          <p:nvPr/>
        </p:nvSpPr>
        <p:spPr>
          <a:xfrm>
            <a:off x="8818643" y="120050"/>
            <a:ext cx="1258311" cy="1258311"/>
          </a:xfrm>
          <a:custGeom>
            <a:avLst/>
            <a:gdLst/>
            <a:ahLst/>
            <a:cxnLst/>
            <a:rect l="l" t="t" r="r" b="b"/>
            <a:pathLst>
              <a:path w="1258311" h="1258311">
                <a:moveTo>
                  <a:pt x="0" y="0"/>
                </a:moveTo>
                <a:lnTo>
                  <a:pt x="1258311" y="0"/>
                </a:lnTo>
                <a:lnTo>
                  <a:pt x="1258311" y="1258311"/>
                </a:lnTo>
                <a:lnTo>
                  <a:pt x="0" y="125831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2" name="TextBox 52"/>
          <p:cNvSpPr txBox="1"/>
          <p:nvPr/>
        </p:nvSpPr>
        <p:spPr>
          <a:xfrm>
            <a:off x="445173" y="5806683"/>
            <a:ext cx="1459820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11 March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8 April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6 May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3 June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26 August</a:t>
            </a:r>
          </a:p>
          <a:p>
            <a:pPr>
              <a:lnSpc>
                <a:spcPts val="980"/>
              </a:lnSpc>
            </a:pPr>
            <a:r>
              <a:rPr lang="en-US" sz="900" dirty="0">
                <a:solidFill>
                  <a:srgbClr val="000000"/>
                </a:solidFill>
                <a:latin typeface="Arimo Bold"/>
              </a:rPr>
              <a:t>23 September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9EEFB47E-06FF-E97B-E3E3-4965A8222366}"/>
              </a:ext>
            </a:extLst>
          </p:cNvPr>
          <p:cNvGrpSpPr/>
          <p:nvPr/>
        </p:nvGrpSpPr>
        <p:grpSpPr>
          <a:xfrm>
            <a:off x="0" y="6814790"/>
            <a:ext cx="10693402" cy="783654"/>
            <a:chOff x="0" y="6814790"/>
            <a:chExt cx="10693402" cy="783654"/>
          </a:xfrm>
        </p:grpSpPr>
        <p:grpSp>
          <p:nvGrpSpPr>
            <p:cNvPr id="2" name="Group 2"/>
            <p:cNvGrpSpPr/>
            <p:nvPr/>
          </p:nvGrpSpPr>
          <p:grpSpPr>
            <a:xfrm>
              <a:off x="0" y="6814790"/>
              <a:ext cx="10693402" cy="783654"/>
              <a:chOff x="0" y="-28575"/>
              <a:chExt cx="4407140" cy="280844"/>
            </a:xfrm>
          </p:grpSpPr>
          <p:sp>
            <p:nvSpPr>
              <p:cNvPr id="3" name="Freeform 3"/>
              <p:cNvSpPr/>
              <p:nvPr/>
            </p:nvSpPr>
            <p:spPr>
              <a:xfrm>
                <a:off x="0" y="0"/>
                <a:ext cx="4407140" cy="252269"/>
              </a:xfrm>
              <a:custGeom>
                <a:avLst/>
                <a:gdLst/>
                <a:ahLst/>
                <a:cxnLst/>
                <a:rect l="l" t="t" r="r" b="b"/>
                <a:pathLst>
                  <a:path w="4407140" h="252269">
                    <a:moveTo>
                      <a:pt x="23293" y="0"/>
                    </a:moveTo>
                    <a:lnTo>
                      <a:pt x="4383846" y="0"/>
                    </a:lnTo>
                    <a:cubicBezTo>
                      <a:pt x="4390024" y="0"/>
                      <a:pt x="4395949" y="2454"/>
                      <a:pt x="4400317" y="6823"/>
                    </a:cubicBezTo>
                    <a:cubicBezTo>
                      <a:pt x="4404685" y="11191"/>
                      <a:pt x="4407140" y="17116"/>
                      <a:pt x="4407140" y="23293"/>
                    </a:cubicBezTo>
                    <a:lnTo>
                      <a:pt x="4407140" y="228976"/>
                    </a:lnTo>
                    <a:cubicBezTo>
                      <a:pt x="4407140" y="235154"/>
                      <a:pt x="4404685" y="241078"/>
                      <a:pt x="4400317" y="245447"/>
                    </a:cubicBezTo>
                    <a:cubicBezTo>
                      <a:pt x="4395949" y="249815"/>
                      <a:pt x="4390024" y="252269"/>
                      <a:pt x="4383846" y="252269"/>
                    </a:cubicBezTo>
                    <a:lnTo>
                      <a:pt x="23293" y="252269"/>
                    </a:lnTo>
                    <a:cubicBezTo>
                      <a:pt x="17116" y="252269"/>
                      <a:pt x="11191" y="249815"/>
                      <a:pt x="6823" y="245447"/>
                    </a:cubicBezTo>
                    <a:cubicBezTo>
                      <a:pt x="2454" y="241078"/>
                      <a:pt x="0" y="235154"/>
                      <a:pt x="0" y="228976"/>
                    </a:cubicBezTo>
                    <a:lnTo>
                      <a:pt x="0" y="23293"/>
                    </a:lnTo>
                    <a:cubicBezTo>
                      <a:pt x="0" y="17116"/>
                      <a:pt x="2454" y="11191"/>
                      <a:pt x="6823" y="6823"/>
                    </a:cubicBezTo>
                    <a:cubicBezTo>
                      <a:pt x="11191" y="2454"/>
                      <a:pt x="17116" y="0"/>
                      <a:pt x="23293" y="0"/>
                    </a:cubicBezTo>
                    <a:close/>
                  </a:path>
                </a:pathLst>
              </a:custGeom>
              <a:solidFill>
                <a:srgbClr val="99CA3C"/>
              </a:solidFill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4" name="TextBox 4"/>
              <p:cNvSpPr txBox="1"/>
              <p:nvPr/>
            </p:nvSpPr>
            <p:spPr>
              <a:xfrm>
                <a:off x="0" y="-28575"/>
                <a:ext cx="4407139" cy="28084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400"/>
                  </a:lnSpc>
                </a:pPr>
                <a:endParaRPr/>
              </a:p>
            </p:txBody>
          </p:sp>
        </p:grpSp>
        <p:sp>
          <p:nvSpPr>
            <p:cNvPr id="13" name="TextBox 13"/>
            <p:cNvSpPr txBox="1"/>
            <p:nvPr/>
          </p:nvSpPr>
          <p:spPr>
            <a:xfrm>
              <a:off x="366049" y="7078972"/>
              <a:ext cx="2076780" cy="34607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en-US" sz="1000" dirty="0">
                  <a:solidFill>
                    <a:srgbClr val="FFFFFF"/>
                  </a:solidFill>
                  <a:latin typeface="Arimo Bold"/>
                </a:rPr>
                <a:t>MILK, WATER, BREAD &amp; </a:t>
              </a:r>
            </a:p>
            <a:p>
              <a:pPr algn="ctr">
                <a:lnSpc>
                  <a:spcPts val="1400"/>
                </a:lnSpc>
              </a:pPr>
              <a:r>
                <a:rPr lang="en-US" sz="1000" dirty="0">
                  <a:solidFill>
                    <a:srgbClr val="FFFFFF"/>
                  </a:solidFill>
                  <a:latin typeface="Arimo Bold"/>
                </a:rPr>
                <a:t>FRESH FRUIT AVAILABLE DAILY</a:t>
              </a: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8607216" y="7072449"/>
              <a:ext cx="1779641" cy="3433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en-US" sz="1000" dirty="0">
                  <a:solidFill>
                    <a:srgbClr val="FFFFFF"/>
                  </a:solidFill>
                  <a:latin typeface="Arimo Bold"/>
                </a:rPr>
                <a:t>MENU SUBJECT TO PRODUCT AVAILABLIITY</a:t>
              </a:r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3281718" y="7072449"/>
              <a:ext cx="4732527" cy="34336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en-US" sz="1000" dirty="0">
                  <a:solidFill>
                    <a:srgbClr val="FFFFFF"/>
                  </a:solidFill>
                  <a:latin typeface="Arimo Bold"/>
                </a:rPr>
                <a:t>IF YOU NEED ANY INFORMATION ON ALLERGENS OR HAVE SPECIAL DIETARY REQUIREMENTS, PLEASE NOTIFY YOUR SCHOOL ACCORDINGLY </a:t>
              </a:r>
            </a:p>
          </p:txBody>
        </p: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48DF10DB-F935-0253-DA64-52D1EFFF7A47}"/>
                </a:ext>
              </a:extLst>
            </p:cNvPr>
            <p:cNvCxnSpPr>
              <a:cxnSpLocks/>
            </p:cNvCxnSpPr>
            <p:nvPr/>
          </p:nvCxnSpPr>
          <p:spPr>
            <a:xfrm>
              <a:off x="2856515" y="6993892"/>
              <a:ext cx="14512" cy="47867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0B6CF90D-D1C6-8AD2-9E83-47AB9C3A0600}"/>
                </a:ext>
              </a:extLst>
            </p:cNvPr>
            <p:cNvCxnSpPr>
              <a:cxnSpLocks/>
            </p:cNvCxnSpPr>
            <p:nvPr/>
          </p:nvCxnSpPr>
          <p:spPr>
            <a:xfrm>
              <a:off x="8300673" y="7007237"/>
              <a:ext cx="14512" cy="47867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5" name="TextBox 94">
            <a:extLst>
              <a:ext uri="{FF2B5EF4-FFF2-40B4-BE49-F238E27FC236}">
                <a16:creationId xmlns:a16="http://schemas.microsoft.com/office/drawing/2014/main" id="{F4569F03-842F-3D43-8B69-238717852DFE}"/>
              </a:ext>
            </a:extLst>
          </p:cNvPr>
          <p:cNvSpPr txBox="1"/>
          <p:nvPr/>
        </p:nvSpPr>
        <p:spPr>
          <a:xfrm rot="16200000">
            <a:off x="-1009141" y="5594874"/>
            <a:ext cx="23497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chemeClr val="bg1">
                    <a:lumMod val="85000"/>
                  </a:schemeClr>
                </a:solidFill>
              </a:rPr>
              <a:t>PS Spring Summer 24 Belfast &amp; East Locality 1pENC</a:t>
            </a:r>
          </a:p>
        </p:txBody>
      </p:sp>
      <p:grpSp>
        <p:nvGrpSpPr>
          <p:cNvPr id="5" name="Group 40">
            <a:extLst>
              <a:ext uri="{FF2B5EF4-FFF2-40B4-BE49-F238E27FC236}">
                <a16:creationId xmlns:a16="http://schemas.microsoft.com/office/drawing/2014/main" id="{BCAE9E0D-F02B-DCCE-E594-2BA1FF9E55D6}"/>
              </a:ext>
            </a:extLst>
          </p:cNvPr>
          <p:cNvGrpSpPr/>
          <p:nvPr/>
        </p:nvGrpSpPr>
        <p:grpSpPr>
          <a:xfrm>
            <a:off x="2024127" y="1911614"/>
            <a:ext cx="5009007" cy="1158403"/>
            <a:chOff x="4707" y="-26452"/>
            <a:chExt cx="6612496" cy="1990655"/>
          </a:xfrm>
        </p:grpSpPr>
        <p:sp>
          <p:nvSpPr>
            <p:cNvPr id="8" name="TextBox 41">
              <a:extLst>
                <a:ext uri="{FF2B5EF4-FFF2-40B4-BE49-F238E27FC236}">
                  <a16:creationId xmlns:a16="http://schemas.microsoft.com/office/drawing/2014/main" id="{343CE421-C617-5581-9047-0A8C2390641F}"/>
                </a:ext>
              </a:extLst>
            </p:cNvPr>
            <p:cNvSpPr txBox="1"/>
            <p:nvPr/>
          </p:nvSpPr>
          <p:spPr>
            <a:xfrm>
              <a:off x="4707" y="-22752"/>
              <a:ext cx="2169509" cy="196342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Golden Crumbed Fish Fingers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Sweetcorn &amp; Roasted Peppers</a:t>
              </a: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Chipped / Baked Potato / Coleslaw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Ice-Cream, Pears &amp; Chocolate Sauce</a:t>
              </a: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</p:txBody>
        </p:sp>
        <p:sp>
          <p:nvSpPr>
            <p:cNvPr id="16" name="TextBox 42">
              <a:extLst>
                <a:ext uri="{FF2B5EF4-FFF2-40B4-BE49-F238E27FC236}">
                  <a16:creationId xmlns:a16="http://schemas.microsoft.com/office/drawing/2014/main" id="{023A6ABC-15B6-557D-0D96-16D27EF95841}"/>
                </a:ext>
              </a:extLst>
            </p:cNvPr>
            <p:cNvSpPr txBox="1"/>
            <p:nvPr/>
          </p:nvSpPr>
          <p:spPr>
            <a:xfrm>
              <a:off x="2232237" y="-19164"/>
              <a:ext cx="2143364" cy="198336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Homemade Cottage Pie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Spring </a:t>
              </a:r>
              <a:r>
                <a:rPr lang="en-US" sz="800" dirty="0" smtClean="0">
                  <a:solidFill>
                    <a:srgbClr val="000000"/>
                  </a:solidFill>
                  <a:latin typeface="Arimo"/>
                </a:rPr>
                <a:t>Greens /  </a:t>
              </a: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Butternut Squash</a:t>
              </a: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Oven Baked Potato Wedges / Baked Potato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Summer Fruit Cheesecake</a:t>
              </a: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</p:txBody>
        </p:sp>
        <p:sp>
          <p:nvSpPr>
            <p:cNvPr id="17" name="TextBox 43">
              <a:extLst>
                <a:ext uri="{FF2B5EF4-FFF2-40B4-BE49-F238E27FC236}">
                  <a16:creationId xmlns:a16="http://schemas.microsoft.com/office/drawing/2014/main" id="{D205BF03-2484-0CA7-B505-FB1D2EB7EBD3}"/>
                </a:ext>
              </a:extLst>
            </p:cNvPr>
            <p:cNvSpPr txBox="1"/>
            <p:nvPr/>
          </p:nvSpPr>
          <p:spPr>
            <a:xfrm>
              <a:off x="4385550" y="-26452"/>
              <a:ext cx="2231653" cy="198336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Beef Meatballs </a:t>
              </a: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with Tomato &amp; Basil Sauce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Green Beans </a:t>
              </a: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Steamed </a:t>
              </a:r>
              <a:r>
                <a:rPr lang="en-US" sz="800" dirty="0" smtClean="0">
                  <a:solidFill>
                    <a:srgbClr val="000000"/>
                  </a:solidFill>
                  <a:latin typeface="Arimo"/>
                </a:rPr>
                <a:t>Rice/Pasta Spiral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900" dirty="0" smtClean="0">
                  <a:solidFill>
                    <a:srgbClr val="000000"/>
                  </a:solidFill>
                  <a:latin typeface="Arimo"/>
                </a:rPr>
                <a:t>Chocolate Sponge &amp; </a:t>
              </a: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Custard</a:t>
              </a: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</p:txBody>
        </p:sp>
      </p:grpSp>
      <p:grpSp>
        <p:nvGrpSpPr>
          <p:cNvPr id="47" name="Group 41">
            <a:extLst>
              <a:ext uri="{FF2B5EF4-FFF2-40B4-BE49-F238E27FC236}">
                <a16:creationId xmlns:a16="http://schemas.microsoft.com/office/drawing/2014/main" id="{DB68D5AC-1681-4726-A7BE-82381B33AE1E}"/>
              </a:ext>
            </a:extLst>
          </p:cNvPr>
          <p:cNvGrpSpPr/>
          <p:nvPr/>
        </p:nvGrpSpPr>
        <p:grpSpPr>
          <a:xfrm>
            <a:off x="2026259" y="3145661"/>
            <a:ext cx="8380419" cy="1270797"/>
            <a:chOff x="-24437" y="-19050"/>
            <a:chExt cx="11148402" cy="2217986"/>
          </a:xfrm>
        </p:grpSpPr>
        <p:sp>
          <p:nvSpPr>
            <p:cNvPr id="48" name="TextBox 42">
              <a:extLst>
                <a:ext uri="{FF2B5EF4-FFF2-40B4-BE49-F238E27FC236}">
                  <a16:creationId xmlns:a16="http://schemas.microsoft.com/office/drawing/2014/main" id="{DDF46D02-2D36-9499-CEE2-5C405D592BDF}"/>
                </a:ext>
              </a:extLst>
            </p:cNvPr>
            <p:cNvSpPr txBox="1"/>
            <p:nvPr/>
          </p:nvSpPr>
          <p:spPr>
            <a:xfrm>
              <a:off x="-24437" y="-19048"/>
              <a:ext cx="2223432" cy="177033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Baked Pork Sausages &amp; Gravy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Baked Beans / Garden Peas</a:t>
              </a: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Chipped / Baked Potato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Ice-Cream &amp; Two Fruits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</p:txBody>
        </p:sp>
        <p:sp>
          <p:nvSpPr>
            <p:cNvPr id="50" name="TextBox 44">
              <a:extLst>
                <a:ext uri="{FF2B5EF4-FFF2-40B4-BE49-F238E27FC236}">
                  <a16:creationId xmlns:a16="http://schemas.microsoft.com/office/drawing/2014/main" id="{07987502-882F-0460-ACAB-93301190D682}"/>
                </a:ext>
              </a:extLst>
            </p:cNvPr>
            <p:cNvSpPr txBox="1"/>
            <p:nvPr/>
          </p:nvSpPr>
          <p:spPr>
            <a:xfrm>
              <a:off x="4455976" y="-19050"/>
              <a:ext cx="2210438" cy="1994162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Breaded Fish &amp; Lemon Mayo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Garden Peas / Diced Carrots</a:t>
              </a: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Mashed / Baby Potato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Fruit Sponge &amp; Custard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</p:txBody>
        </p:sp>
        <p:sp>
          <p:nvSpPr>
            <p:cNvPr id="51" name="TextBox 45">
              <a:extLst>
                <a:ext uri="{FF2B5EF4-FFF2-40B4-BE49-F238E27FC236}">
                  <a16:creationId xmlns:a16="http://schemas.microsoft.com/office/drawing/2014/main" id="{4C558148-3416-35E6-515F-B2FB727FA0EF}"/>
                </a:ext>
              </a:extLst>
            </p:cNvPr>
            <p:cNvSpPr txBox="1"/>
            <p:nvPr/>
          </p:nvSpPr>
          <p:spPr>
            <a:xfrm>
              <a:off x="6696170" y="-19050"/>
              <a:ext cx="2209885" cy="179059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Roast </a:t>
              </a:r>
              <a:r>
                <a:rPr lang="en-US" sz="900" dirty="0" smtClean="0">
                  <a:solidFill>
                    <a:srgbClr val="000000"/>
                  </a:solidFill>
                  <a:latin typeface="Arimo"/>
                </a:rPr>
                <a:t>Chicken</a:t>
              </a:r>
              <a:r>
                <a:rPr lang="en-US" sz="900" dirty="0" smtClean="0">
                  <a:solidFill>
                    <a:srgbClr val="000000"/>
                  </a:solidFill>
                  <a:latin typeface="Arimo"/>
                </a:rPr>
                <a:t>, </a:t>
              </a: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Stuffing &amp; Gravy</a:t>
              </a:r>
            </a:p>
            <a:p>
              <a:pPr algn="ctr">
                <a:lnSpc>
                  <a:spcPts val="980"/>
                </a:lnSpc>
              </a:pPr>
              <a:r>
                <a:rPr lang="en-US" sz="1100" dirty="0" smtClean="0">
                  <a:solidFill>
                    <a:srgbClr val="000000"/>
                  </a:solidFill>
                  <a:latin typeface="Arimo"/>
                </a:rPr>
                <a:t>Broccoli</a:t>
              </a:r>
            </a:p>
            <a:p>
              <a:pPr algn="ctr">
                <a:lnSpc>
                  <a:spcPts val="980"/>
                </a:lnSpc>
              </a:pPr>
              <a:r>
                <a:rPr lang="en-US" sz="1100" dirty="0" smtClean="0">
                  <a:solidFill>
                    <a:srgbClr val="000000"/>
                  </a:solidFill>
                  <a:latin typeface="Arimo"/>
                </a:rPr>
                <a:t>Mashed/Roast Potatoes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Fresh Fruit Salad &amp; Yoghurt</a:t>
              </a: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 </a:t>
              </a:r>
              <a:endParaRPr lang="en-US" sz="7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</p:txBody>
        </p:sp>
        <p:sp>
          <p:nvSpPr>
            <p:cNvPr id="53" name="TextBox 46">
              <a:extLst>
                <a:ext uri="{FF2B5EF4-FFF2-40B4-BE49-F238E27FC236}">
                  <a16:creationId xmlns:a16="http://schemas.microsoft.com/office/drawing/2014/main" id="{49EC7467-24E2-7929-AA57-6229F56AF622}"/>
                </a:ext>
              </a:extLst>
            </p:cNvPr>
            <p:cNvSpPr txBox="1"/>
            <p:nvPr/>
          </p:nvSpPr>
          <p:spPr>
            <a:xfrm>
              <a:off x="8896096" y="-19050"/>
              <a:ext cx="2227869" cy="221798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Beef Burger / Bean Burger </a:t>
              </a:r>
            </a:p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in Bap with Onions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Corn on the Cob / Pasta Salad</a:t>
              </a: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Chipped Potato / Steamed Rice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Lemon Shortbread &amp; Melon Wedge</a:t>
              </a: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</p:txBody>
        </p:sp>
      </p:grpSp>
      <p:grpSp>
        <p:nvGrpSpPr>
          <p:cNvPr id="55" name="Group 28">
            <a:extLst>
              <a:ext uri="{FF2B5EF4-FFF2-40B4-BE49-F238E27FC236}">
                <a16:creationId xmlns:a16="http://schemas.microsoft.com/office/drawing/2014/main" id="{6484EF74-B542-058B-931F-5E9ABD1193CF}"/>
              </a:ext>
            </a:extLst>
          </p:cNvPr>
          <p:cNvGrpSpPr/>
          <p:nvPr/>
        </p:nvGrpSpPr>
        <p:grpSpPr>
          <a:xfrm>
            <a:off x="2005822" y="4356142"/>
            <a:ext cx="8338749" cy="1410643"/>
            <a:chOff x="-47638" y="-69214"/>
            <a:chExt cx="11118332" cy="1877993"/>
          </a:xfrm>
        </p:grpSpPr>
        <p:sp>
          <p:nvSpPr>
            <p:cNvPr id="58" name="TextBox 29">
              <a:extLst>
                <a:ext uri="{FF2B5EF4-FFF2-40B4-BE49-F238E27FC236}">
                  <a16:creationId xmlns:a16="http://schemas.microsoft.com/office/drawing/2014/main" id="{1CF16B82-C9DE-29AA-9C29-3FA876E73450}"/>
                </a:ext>
              </a:extLst>
            </p:cNvPr>
            <p:cNvSpPr txBox="1"/>
            <p:nvPr/>
          </p:nvSpPr>
          <p:spPr>
            <a:xfrm>
              <a:off x="-47638" y="-43487"/>
              <a:ext cx="2201959" cy="136581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Beef Bolognaise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Sweetcorn / Broccoli</a:t>
              </a: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Pasta Spirals / Mashed Potato</a:t>
              </a:r>
            </a:p>
            <a:p>
              <a:pPr algn="ctr">
                <a:lnSpc>
                  <a:spcPts val="980"/>
                </a:lnSpc>
              </a:pPr>
              <a:endParaRPr lang="en-US" sz="6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Chocolate </a:t>
              </a: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 </a:t>
              </a:r>
              <a:r>
                <a:rPr lang="en-US" sz="900" dirty="0" smtClean="0">
                  <a:solidFill>
                    <a:srgbClr val="000000"/>
                  </a:solidFill>
                  <a:latin typeface="Arimo"/>
                </a:rPr>
                <a:t>Cookies &amp; Orange Wedges</a:t>
              </a:r>
              <a:endParaRPr lang="en-US" sz="9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</p:txBody>
        </p:sp>
        <p:sp>
          <p:nvSpPr>
            <p:cNvPr id="59" name="TextBox 30">
              <a:extLst>
                <a:ext uri="{FF2B5EF4-FFF2-40B4-BE49-F238E27FC236}">
                  <a16:creationId xmlns:a16="http://schemas.microsoft.com/office/drawing/2014/main" id="{04395E87-F66A-C1C0-093D-DA3D11FD789A}"/>
                </a:ext>
              </a:extLst>
            </p:cNvPr>
            <p:cNvSpPr txBox="1"/>
            <p:nvPr/>
          </p:nvSpPr>
          <p:spPr>
            <a:xfrm>
              <a:off x="2203137" y="-43487"/>
              <a:ext cx="2190323" cy="135036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Breaded Fish &amp; Lemon Mayo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Mushy or Garden Peas / Baked Beans</a:t>
              </a: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Chipped Potato / Baked Potato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Raspberry Jelly &amp; Two Fruits</a:t>
              </a: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</p:txBody>
        </p:sp>
        <p:sp>
          <p:nvSpPr>
            <p:cNvPr id="60" name="TextBox 31">
              <a:extLst>
                <a:ext uri="{FF2B5EF4-FFF2-40B4-BE49-F238E27FC236}">
                  <a16:creationId xmlns:a16="http://schemas.microsoft.com/office/drawing/2014/main" id="{9C57C238-6958-EB2A-B09C-B848CC24CDC7}"/>
                </a:ext>
              </a:extLst>
            </p:cNvPr>
            <p:cNvSpPr txBox="1"/>
            <p:nvPr/>
          </p:nvSpPr>
          <p:spPr>
            <a:xfrm>
              <a:off x="4446367" y="-43487"/>
              <a:ext cx="2224615" cy="102435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Chicken Curry &amp; Naan Bread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Diced Carrots &amp; Green Beans</a:t>
              </a: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Noodles / Rice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Fruit Sponge &amp; Custard</a:t>
              </a:r>
              <a:endParaRPr lang="en-US" sz="800" dirty="0">
                <a:solidFill>
                  <a:srgbClr val="000000"/>
                </a:solidFill>
                <a:latin typeface="Arimo"/>
              </a:endParaRPr>
            </a:p>
          </p:txBody>
        </p:sp>
        <p:sp>
          <p:nvSpPr>
            <p:cNvPr id="61" name="TextBox 32">
              <a:extLst>
                <a:ext uri="{FF2B5EF4-FFF2-40B4-BE49-F238E27FC236}">
                  <a16:creationId xmlns:a16="http://schemas.microsoft.com/office/drawing/2014/main" id="{BD226D62-2546-E90A-8F3A-5725D7AC4DD7}"/>
                </a:ext>
              </a:extLst>
            </p:cNvPr>
            <p:cNvSpPr txBox="1"/>
            <p:nvPr/>
          </p:nvSpPr>
          <p:spPr>
            <a:xfrm>
              <a:off x="6679879" y="-58233"/>
              <a:ext cx="2224613" cy="153653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980"/>
                </a:lnSpc>
              </a:pPr>
              <a:r>
                <a:rPr lang="en-US" sz="850" dirty="0">
                  <a:solidFill>
                    <a:srgbClr val="000000"/>
                  </a:solidFill>
                  <a:latin typeface="Arimo"/>
                </a:rPr>
                <a:t>Roast </a:t>
              </a:r>
              <a:r>
                <a:rPr lang="en-US" sz="850" dirty="0" smtClean="0">
                  <a:solidFill>
                    <a:srgbClr val="000000"/>
                  </a:solidFill>
                  <a:latin typeface="Arimo"/>
                </a:rPr>
                <a:t>Pork Loin</a:t>
              </a:r>
              <a:r>
                <a:rPr lang="en-US" sz="850" dirty="0" smtClean="0">
                  <a:solidFill>
                    <a:srgbClr val="000000"/>
                  </a:solidFill>
                  <a:latin typeface="Arimo"/>
                </a:rPr>
                <a:t>, </a:t>
              </a:r>
              <a:r>
                <a:rPr lang="en-US" sz="850" dirty="0">
                  <a:solidFill>
                    <a:srgbClr val="000000"/>
                  </a:solidFill>
                  <a:latin typeface="Arimo"/>
                </a:rPr>
                <a:t>Stuffing &amp; Gravy</a:t>
              </a: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- Or -</a:t>
              </a:r>
            </a:p>
            <a:p>
              <a:pPr algn="ctr">
                <a:lnSpc>
                  <a:spcPts val="980"/>
                </a:lnSpc>
              </a:pPr>
              <a:r>
                <a:rPr lang="en-US" sz="850" dirty="0">
                  <a:solidFill>
                    <a:srgbClr val="000000"/>
                  </a:solidFill>
                  <a:latin typeface="Arimo"/>
                </a:rPr>
                <a:t>Salmon &amp; Creamy Tomato Pasta</a:t>
              </a:r>
            </a:p>
            <a:p>
              <a:pPr algn="ctr">
                <a:lnSpc>
                  <a:spcPts val="980"/>
                </a:lnSpc>
              </a:pPr>
              <a:r>
                <a:rPr lang="en-US" sz="1100" dirty="0" smtClean="0">
                  <a:solidFill>
                    <a:srgbClr val="000000"/>
                  </a:solidFill>
                </a:rPr>
                <a:t>Mixed Vegetables</a:t>
              </a:r>
            </a:p>
            <a:p>
              <a:pPr algn="ctr">
                <a:lnSpc>
                  <a:spcPts val="980"/>
                </a:lnSpc>
              </a:pPr>
              <a:r>
                <a:rPr lang="en-US" sz="1100" dirty="0" smtClean="0">
                  <a:solidFill>
                    <a:srgbClr val="000000"/>
                  </a:solidFill>
                </a:rPr>
                <a:t>Mashed/Roast Potatoes</a:t>
              </a:r>
            </a:p>
            <a:p>
              <a:pPr algn="ctr">
                <a:lnSpc>
                  <a:spcPts val="980"/>
                </a:lnSpc>
              </a:pPr>
              <a:endParaRPr lang="en-US" sz="1100" dirty="0">
                <a:solidFill>
                  <a:srgbClr val="000000"/>
                </a:solidFill>
              </a:endParaRPr>
            </a:p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Pineapple Delight</a:t>
              </a: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</p:txBody>
        </p:sp>
        <p:sp>
          <p:nvSpPr>
            <p:cNvPr id="63" name="TextBox 33">
              <a:extLst>
                <a:ext uri="{FF2B5EF4-FFF2-40B4-BE49-F238E27FC236}">
                  <a16:creationId xmlns:a16="http://schemas.microsoft.com/office/drawing/2014/main" id="{28CD8970-B2A5-2855-0298-DA61A7F889A5}"/>
                </a:ext>
              </a:extLst>
            </p:cNvPr>
            <p:cNvSpPr txBox="1"/>
            <p:nvPr/>
          </p:nvSpPr>
          <p:spPr>
            <a:xfrm>
              <a:off x="8957402" y="-69214"/>
              <a:ext cx="2113292" cy="187799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Hot Dog / Veggie Dog</a:t>
              </a: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with Tomato Ketchup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Spaghetti Hoops </a:t>
              </a: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Chipped 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Ice-Cream &amp; Mandarin Oranges</a:t>
              </a: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</p:txBody>
        </p:sp>
      </p:grpSp>
      <p:grpSp>
        <p:nvGrpSpPr>
          <p:cNvPr id="64" name="Group 34">
            <a:extLst>
              <a:ext uri="{FF2B5EF4-FFF2-40B4-BE49-F238E27FC236}">
                <a16:creationId xmlns:a16="http://schemas.microsoft.com/office/drawing/2014/main" id="{10460082-057F-77A2-81FC-C450E13718EE}"/>
              </a:ext>
            </a:extLst>
          </p:cNvPr>
          <p:cNvGrpSpPr/>
          <p:nvPr/>
        </p:nvGrpSpPr>
        <p:grpSpPr>
          <a:xfrm>
            <a:off x="2039493" y="5632524"/>
            <a:ext cx="8380297" cy="1273682"/>
            <a:chOff x="-7192" y="-54845"/>
            <a:chExt cx="11173730" cy="1698243"/>
          </a:xfrm>
        </p:grpSpPr>
        <p:sp>
          <p:nvSpPr>
            <p:cNvPr id="65" name="TextBox 35">
              <a:extLst>
                <a:ext uri="{FF2B5EF4-FFF2-40B4-BE49-F238E27FC236}">
                  <a16:creationId xmlns:a16="http://schemas.microsoft.com/office/drawing/2014/main" id="{13260143-F898-6EBF-E84F-49FFB5DF5BC9}"/>
                </a:ext>
              </a:extLst>
            </p:cNvPr>
            <p:cNvSpPr txBox="1"/>
            <p:nvPr/>
          </p:nvSpPr>
          <p:spPr>
            <a:xfrm>
              <a:off x="-7192" y="-47472"/>
              <a:ext cx="2183899" cy="135242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Golden Crumbed Fish Fingers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Baked Beans &amp; Garden Peas</a:t>
              </a: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Chipped / Baked Potato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Homemade Flakemeal Biscuit</a:t>
              </a: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</p:txBody>
        </p:sp>
        <p:sp>
          <p:nvSpPr>
            <p:cNvPr id="66" name="TextBox 36">
              <a:extLst>
                <a:ext uri="{FF2B5EF4-FFF2-40B4-BE49-F238E27FC236}">
                  <a16:creationId xmlns:a16="http://schemas.microsoft.com/office/drawing/2014/main" id="{C755A7ED-B929-A123-E4E9-D11FDAE4E9F7}"/>
                </a:ext>
              </a:extLst>
            </p:cNvPr>
            <p:cNvSpPr txBox="1"/>
            <p:nvPr/>
          </p:nvSpPr>
          <p:spPr>
            <a:xfrm>
              <a:off x="2247899" y="-49065"/>
              <a:ext cx="2177109" cy="152725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Beef Ragu Italia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Sweetcorn / Diced Carrots / Coleslaw</a:t>
              </a: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Oven Roasted Potato / Wedges / Rice / Salad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Mandarin Orange Sponge &amp; Custard</a:t>
              </a:r>
            </a:p>
          </p:txBody>
        </p:sp>
        <p:sp>
          <p:nvSpPr>
            <p:cNvPr id="67" name="TextBox 37">
              <a:extLst>
                <a:ext uri="{FF2B5EF4-FFF2-40B4-BE49-F238E27FC236}">
                  <a16:creationId xmlns:a16="http://schemas.microsoft.com/office/drawing/2014/main" id="{FD6862E9-6BCE-3B64-8B7C-F8A4952BC51E}"/>
                </a:ext>
              </a:extLst>
            </p:cNvPr>
            <p:cNvSpPr txBox="1"/>
            <p:nvPr/>
          </p:nvSpPr>
          <p:spPr>
            <a:xfrm>
              <a:off x="4467706" y="-54845"/>
              <a:ext cx="2177020" cy="152340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Chicken Curry &amp; Naan Bread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Garden Peas / Baton Carrots</a:t>
              </a: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Boiled Rice / Mashed Potato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900">
                  <a:solidFill>
                    <a:srgbClr val="000000"/>
                  </a:solidFill>
                  <a:latin typeface="Arimo"/>
                </a:rPr>
                <a:t>Arctic Roll and Peaches</a:t>
              </a: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</p:txBody>
        </p:sp>
        <p:sp>
          <p:nvSpPr>
            <p:cNvPr id="68" name="TextBox 38">
              <a:extLst>
                <a:ext uri="{FF2B5EF4-FFF2-40B4-BE49-F238E27FC236}">
                  <a16:creationId xmlns:a16="http://schemas.microsoft.com/office/drawing/2014/main" id="{0EC9C160-6578-9F63-A179-39D1EE6545A2}"/>
                </a:ext>
              </a:extLst>
            </p:cNvPr>
            <p:cNvSpPr txBox="1"/>
            <p:nvPr/>
          </p:nvSpPr>
          <p:spPr>
            <a:xfrm>
              <a:off x="6738127" y="-54845"/>
              <a:ext cx="2125037" cy="119691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Roast </a:t>
              </a:r>
              <a:r>
                <a:rPr lang="en-US" sz="900" dirty="0" smtClean="0">
                  <a:solidFill>
                    <a:srgbClr val="000000"/>
                  </a:solidFill>
                  <a:latin typeface="Arimo"/>
                </a:rPr>
                <a:t>Gammon</a:t>
              </a:r>
              <a:r>
                <a:rPr lang="en-US" sz="900" dirty="0" smtClean="0">
                  <a:solidFill>
                    <a:srgbClr val="000000"/>
                  </a:solidFill>
                  <a:latin typeface="Arimo"/>
                </a:rPr>
                <a:t> </a:t>
              </a: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&amp; Gravy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1100" dirty="0" smtClean="0">
                  <a:solidFill>
                    <a:srgbClr val="000000"/>
                  </a:solidFill>
                  <a:latin typeface="Arimo"/>
                </a:rPr>
                <a:t>Cabbage</a:t>
              </a:r>
            </a:p>
            <a:p>
              <a:pPr algn="ctr">
                <a:lnSpc>
                  <a:spcPts val="980"/>
                </a:lnSpc>
              </a:pPr>
              <a:r>
                <a:rPr lang="en-US" sz="1100" dirty="0" smtClean="0">
                  <a:solidFill>
                    <a:srgbClr val="000000"/>
                  </a:solidFill>
                  <a:latin typeface="Arimo"/>
                </a:rPr>
                <a:t>Mashed/Roast Potatoes</a:t>
              </a:r>
              <a:endParaRPr lang="en-US" sz="11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Homemade Brownie &amp; Orange Wedges</a:t>
              </a: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endParaRPr lang="en-US" sz="700" dirty="0">
                <a:solidFill>
                  <a:srgbClr val="000000"/>
                </a:solidFill>
                <a:latin typeface="Arimo"/>
              </a:endParaRPr>
            </a:p>
          </p:txBody>
        </p:sp>
        <p:sp>
          <p:nvSpPr>
            <p:cNvPr id="69" name="TextBox 39">
              <a:extLst>
                <a:ext uri="{FF2B5EF4-FFF2-40B4-BE49-F238E27FC236}">
                  <a16:creationId xmlns:a16="http://schemas.microsoft.com/office/drawing/2014/main" id="{6E9B59B1-9793-9FA5-BC53-FE3708375E39}"/>
                </a:ext>
              </a:extLst>
            </p:cNvPr>
            <p:cNvSpPr txBox="1"/>
            <p:nvPr/>
          </p:nvSpPr>
          <p:spPr>
            <a:xfrm>
              <a:off x="8925194" y="-54845"/>
              <a:ext cx="2241344" cy="169824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Chicken Goujons &amp; Sweet Chilli Dip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Spaghetti </a:t>
              </a:r>
              <a:r>
                <a:rPr lang="en-US" sz="800">
                  <a:solidFill>
                    <a:srgbClr val="000000"/>
                  </a:solidFill>
                  <a:latin typeface="Arimo"/>
                </a:rPr>
                <a:t>Hoops </a:t>
              </a: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800" dirty="0">
                  <a:solidFill>
                    <a:srgbClr val="000000"/>
                  </a:solidFill>
                  <a:latin typeface="Arimo"/>
                </a:rPr>
                <a:t>Chipped / Baby New Potatoes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r>
                <a:rPr lang="en-US" sz="900" dirty="0">
                  <a:solidFill>
                    <a:srgbClr val="000000"/>
                  </a:solidFill>
                  <a:latin typeface="Arimo"/>
                </a:rPr>
                <a:t>Fruit Muffin &amp; Apple / Orange Juice</a:t>
              </a: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  <a:p>
              <a:pPr algn="ctr">
                <a:lnSpc>
                  <a:spcPts val="980"/>
                </a:lnSpc>
              </a:pPr>
              <a:endParaRPr lang="en-US" sz="800" dirty="0">
                <a:solidFill>
                  <a:srgbClr val="000000"/>
                </a:solidFill>
                <a:latin typeface="Arimo"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EF6A216415F1644B0F17BC0E89F2F5F" ma:contentTypeVersion="17" ma:contentTypeDescription="Create a new document." ma:contentTypeScope="" ma:versionID="286e8fb2c30814c72d478746b6af7f89">
  <xsd:schema xmlns:xsd="http://www.w3.org/2001/XMLSchema" xmlns:xs="http://www.w3.org/2001/XMLSchema" xmlns:p="http://schemas.microsoft.com/office/2006/metadata/properties" xmlns:ns2="f098a31c-cf5f-4701-95f1-80706b2c2303" xmlns:ns3="3fb5e4cd-4fb9-4a04-b8e7-1efb93a0c348" targetNamespace="http://schemas.microsoft.com/office/2006/metadata/properties" ma:root="true" ma:fieldsID="60980c368aa1972602ef8b33dda0dbf6" ns2:_="" ns3:_="">
    <xsd:import namespace="f098a31c-cf5f-4701-95f1-80706b2c2303"/>
    <xsd:import namespace="3fb5e4cd-4fb9-4a04-b8e7-1efb93a0c34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  <xsd:element ref="ns2:ATTENTION_x0021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98a31c-cf5f-4701-95f1-80706b2c230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3aff38f7-ee34-4d40-91c2-8b7815243f0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ATTENTION_x0021_" ma:index="24" nillable="true" ma:displayName="ATTENTION!" ma:format="Dropdown" ma:internalName="ATTENTION_x0021_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b5e4cd-4fb9-4a04-b8e7-1efb93a0c348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6c826e99-0cdf-4f43-8e71-30575ae1e51d}" ma:internalName="TaxCatchAll" ma:showField="CatchAllData" ma:web="3fb5e4cd-4fb9-4a04-b8e7-1efb93a0c34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fb5e4cd-4fb9-4a04-b8e7-1efb93a0c348" xsi:nil="true"/>
    <lcf76f155ced4ddcb4097134ff3c332f xmlns="f098a31c-cf5f-4701-95f1-80706b2c2303">
      <Terms xmlns="http://schemas.microsoft.com/office/infopath/2007/PartnerControls"/>
    </lcf76f155ced4ddcb4097134ff3c332f>
    <ATTENTION_x0021_ xmlns="f098a31c-cf5f-4701-95f1-80706b2c230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97D47D8-24F6-49F2-B7F6-498D24B1DD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98a31c-cf5f-4701-95f1-80706b2c2303"/>
    <ds:schemaRef ds:uri="3fb5e4cd-4fb9-4a04-b8e7-1efb93a0c34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93CB5BF-9A79-4EEC-B345-C20D9933269C}">
  <ds:schemaRefs>
    <ds:schemaRef ds:uri="http://purl.org/dc/terms/"/>
    <ds:schemaRef ds:uri="http://schemas.microsoft.com/office/2006/documentManagement/types"/>
    <ds:schemaRef ds:uri="http://purl.org/dc/elements/1.1/"/>
    <ds:schemaRef ds:uri="f098a31c-cf5f-4701-95f1-80706b2c2303"/>
    <ds:schemaRef ds:uri="3fb5e4cd-4fb9-4a04-b8e7-1efb93a0c348"/>
    <ds:schemaRef ds:uri="http://schemas.microsoft.com/office/2006/metadata/properti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A960B22D-5319-4DFE-8ACD-1527ED6347B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11943</TotalTime>
  <Words>442</Words>
  <Application>Microsoft Office PowerPoint</Application>
  <PresentationFormat>Custom</PresentationFormat>
  <Paragraphs>161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League Spartan</vt:lpstr>
      <vt:lpstr>Arimo</vt:lpstr>
      <vt:lpstr>Calibri</vt:lpstr>
      <vt:lpstr>Arimo Bold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Primary School Menu - Four Weeks In One Page</dc:title>
  <dc:creator>Trevor Clarke</dc:creator>
  <cp:lastModifiedBy>glenwood</cp:lastModifiedBy>
  <cp:revision>26</cp:revision>
  <dcterms:created xsi:type="dcterms:W3CDTF">2006-08-16T00:00:00Z</dcterms:created>
  <dcterms:modified xsi:type="dcterms:W3CDTF">2024-02-09T09:16:31Z</dcterms:modified>
  <dc:identifier>DAFtH4vaNcA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0x010100CEF6A216415F1644B0F17BC0E89F2F5F</vt:lpwstr>
  </property>
  <property fmtid="{D5CDD505-2E9C-101B-9397-08002B2CF9AE}" pid="3" name="MediaServiceImageTags">
    <vt:lpwstr/>
  </property>
</Properties>
</file>